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9" r:id="rId3"/>
    <p:sldId id="265" r:id="rId4"/>
    <p:sldId id="266" r:id="rId5"/>
    <p:sldId id="296" r:id="rId6"/>
    <p:sldId id="302" r:id="rId7"/>
    <p:sldId id="329" r:id="rId8"/>
    <p:sldId id="330" r:id="rId9"/>
    <p:sldId id="298" r:id="rId10"/>
    <p:sldId id="297" r:id="rId11"/>
    <p:sldId id="300" r:id="rId12"/>
    <p:sldId id="331" r:id="rId13"/>
    <p:sldId id="299" r:id="rId14"/>
    <p:sldId id="273" r:id="rId15"/>
    <p:sldId id="276" r:id="rId16"/>
    <p:sldId id="268" r:id="rId17"/>
    <p:sldId id="363" r:id="rId18"/>
    <p:sldId id="364" r:id="rId19"/>
    <p:sldId id="365" r:id="rId20"/>
    <p:sldId id="366" r:id="rId21"/>
    <p:sldId id="367" r:id="rId22"/>
    <p:sldId id="368" r:id="rId23"/>
    <p:sldId id="381" r:id="rId24"/>
    <p:sldId id="382" r:id="rId25"/>
    <p:sldId id="269" r:id="rId26"/>
    <p:sldId id="358" r:id="rId27"/>
    <p:sldId id="359" r:id="rId28"/>
    <p:sldId id="360" r:id="rId29"/>
    <p:sldId id="390" r:id="rId30"/>
    <p:sldId id="391" r:id="rId31"/>
    <p:sldId id="271" r:id="rId32"/>
    <p:sldId id="288" r:id="rId33"/>
    <p:sldId id="272" r:id="rId34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51" initials="8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4674"/>
  </p:normalViewPr>
  <p:slideViewPr>
    <p:cSldViewPr snapToGrid="0" snapToObjects="1">
      <p:cViewPr varScale="1">
        <p:scale>
          <a:sx n="57" d="100"/>
          <a:sy n="57" d="100"/>
        </p:scale>
        <p:origin x="-108" y="-1602"/>
      </p:cViewPr>
      <p:guideLst>
        <p:guide orient="horz" pos="2180"/>
        <p:guide orient="horz" pos="231"/>
        <p:guide orient="horz" pos="4112"/>
        <p:guide pos="3834"/>
        <p:guide pos="6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E8A47-3D46-4DC9-AB0D-52AB6CF44A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9571-4ED6-4C81-B95F-91FC05788F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www.iconfont.cn/" TargetMode="External"/><Relationship Id="rId3" Type="http://schemas.openxmlformats.org/officeDocument/2006/relationships/hyperlink" Target="http://www.chanpinban.com/downloads/" TargetMode="External"/><Relationship Id="rId2" Type="http://schemas.openxmlformats.org/officeDocument/2006/relationships/hyperlink" Target="http://www.iaxure.com/%e9%87%8d%e7%82%b9" TargetMode="External"/><Relationship Id="rId1" Type="http://schemas.openxmlformats.org/officeDocument/2006/relationships/hyperlink" Target="http://www.axure.org/&#13;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file:///C:\Users\86151\AppData\Local\Temp\wps\INetCache\9211f94c39581a3492d104c7b474653e" TargetMode="Externa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://www.woshipm.com/rp/1376231.htm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hyperlink" Target="https://www.axure.com/release-history/rp9" TargetMode="Externa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17006" y="2065770"/>
            <a:ext cx="419608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latin typeface="Tekton Pro Cond" panose="020F0606020208020904" charset="0"/>
                <a:cs typeface="Tekton Pro Cond" panose="020F0606020208020904" charset="0"/>
              </a:rPr>
              <a:t>AXURE RP 9</a:t>
            </a:r>
            <a:endParaRPr lang="en-US" altLang="zh-CN" sz="6000" b="1" dirty="0">
              <a:latin typeface="Tekton Pro Cond" panose="020F0606020208020904" charset="0"/>
              <a:cs typeface="Tekton Pro Cond" panose="020F060602020802090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01429" y="3021356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基本功能介绍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18375" y="5396865"/>
            <a:ext cx="4574540" cy="122301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分享组：第三组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组长：蒋丹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组员：李虹霖，雷欣雨、黎成莉、李纯彬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/>
              <a:t>界面</a:t>
            </a:r>
            <a:r>
              <a:rPr lang="zh-CN" altLang="en-US" sz="1400" b="1" dirty="0"/>
              <a:t>简介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894185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7" name="图片 6" descr="C:\Users\29957\Downloads\003.gif0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61010" y="1706563"/>
            <a:ext cx="7230110" cy="4518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3535" y="569595"/>
            <a:ext cx="5603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热区：给图像添加交互</a:t>
            </a:r>
            <a:r>
              <a:rPr lang="zh-CN" altLang="en-US"/>
              <a:t>动作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/>
              <a:t>界面</a:t>
            </a:r>
            <a:r>
              <a:rPr lang="zh-CN" altLang="en-US" sz="1400" b="1" dirty="0"/>
              <a:t>简介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894185" y="157105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7" name="图片 6" descr="C:\Users\29957\Downloads\002.gif0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1168" y="1706563"/>
            <a:ext cx="7229475" cy="4518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3535" y="569595"/>
            <a:ext cx="5603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热区：批量添加</a:t>
            </a:r>
            <a:r>
              <a:rPr lang="zh-CN" altLang="en-US"/>
              <a:t>链接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/>
              <a:t>界面简介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894185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8" name="文本框 7"/>
          <p:cNvSpPr txBox="1"/>
          <p:nvPr/>
        </p:nvSpPr>
        <p:spPr>
          <a:xfrm>
            <a:off x="645795" y="2966720"/>
            <a:ext cx="3594735" cy="221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母版：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是可重复利用的页面，比如页面的模板、导航栏、页首、页脚等这些类似的元素都可以通过母版来调用。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endParaRPr lang="zh-CN" altLang="en-US" dirty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1826"/>
          <a:stretch>
            <a:fillRect/>
          </a:stretch>
        </p:blipFill>
        <p:spPr>
          <a:xfrm>
            <a:off x="5266690" y="3478530"/>
            <a:ext cx="2730500" cy="1333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1874" t="1608" r="-1874" b="49249"/>
          <a:stretch>
            <a:fillRect/>
          </a:stretch>
        </p:blipFill>
        <p:spPr>
          <a:xfrm>
            <a:off x="553085" y="1282065"/>
            <a:ext cx="3253105" cy="89281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1363345" y="1945005"/>
            <a:ext cx="645160" cy="1021715"/>
          </a:xfrm>
          <a:prstGeom prst="straightConnector1">
            <a:avLst/>
          </a:prstGeom>
          <a:ln w="19050">
            <a:solidFill>
              <a:srgbClr val="F23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66690" y="5234940"/>
            <a:ext cx="51314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概要：</a:t>
            </a:r>
            <a:r>
              <a:rPr lang="zh-CN" altLang="en-US" sz="24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</a:t>
            </a:r>
            <a:r>
              <a:rPr lang="zh-CN" altLang="en-US" sz="24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动态面板</a:t>
            </a:r>
            <a:r>
              <a:rPr lang="zh-CN" altLang="en-US" sz="24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进行管理，添加、删除动态面板的状态，以及状态的排序，也可以设置动态面板的标签</a:t>
            </a:r>
            <a:r>
              <a:rPr lang="zh-CN" altLang="en-US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154930" y="1850390"/>
            <a:ext cx="49085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页面（站点地图）：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是一个页面导航面板，所有页面文件都存放在这个位置，在这里可以对所设计的页面进行添加、删除、重命名和组织。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b="63483"/>
          <a:stretch>
            <a:fillRect/>
          </a:stretch>
        </p:blipFill>
        <p:spPr>
          <a:xfrm>
            <a:off x="5086350" y="334010"/>
            <a:ext cx="2811780" cy="123825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6049645" y="1071880"/>
            <a:ext cx="71120" cy="77851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191885" y="4462145"/>
            <a:ext cx="913765" cy="7727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/>
              <a:t>界面简介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904345" y="157105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863600"/>
            <a:ext cx="2430780" cy="254508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873760" y="3807460"/>
            <a:ext cx="21837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说明：</a:t>
            </a:r>
            <a:r>
              <a:rPr lang="zh-CN" altLang="en-US" sz="24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添加元件注释，在这里我们能够添加一些元件限定条件的注释。</a:t>
            </a:r>
            <a:endParaRPr lang="zh-CN" altLang="en-US" sz="2400" dirty="0"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055" y="796290"/>
            <a:ext cx="2461260" cy="360426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5873115" y="4792980"/>
            <a:ext cx="44081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样式：</a:t>
            </a:r>
            <a:r>
              <a:rPr lang="zh-CN" altLang="en-US" sz="24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设置元件样式，可以在这里更改原件的字体、尺寸、旋转角度等，当然也可以进行多个元件的对齐、组合等设置</a:t>
            </a:r>
            <a:endParaRPr lang="zh-CN" altLang="en-US" sz="2400"/>
          </a:p>
        </p:txBody>
      </p:sp>
      <p:cxnSp>
        <p:nvCxnSpPr>
          <p:cNvPr id="50" name="直接箭头连接符 49"/>
          <p:cNvCxnSpPr>
            <a:endCxn id="44" idx="0"/>
          </p:cNvCxnSpPr>
          <p:nvPr/>
        </p:nvCxnSpPr>
        <p:spPr>
          <a:xfrm>
            <a:off x="1818640" y="2919095"/>
            <a:ext cx="147320" cy="88836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6678930" y="3944620"/>
            <a:ext cx="30480" cy="84836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920" y="863600"/>
            <a:ext cx="2491740" cy="315468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3136900" y="4424680"/>
            <a:ext cx="36093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交互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r>
              <a:rPr lang="zh-CN" altLang="en-US" sz="2400" dirty="0"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设置元件的交互事件</a:t>
            </a:r>
            <a:endParaRPr lang="zh-CN" altLang="en-US" sz="2400" dirty="0"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4019550" y="3264535"/>
            <a:ext cx="243840" cy="113601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界面</a:t>
            </a:r>
            <a:r>
              <a:rPr lang="zh-CN" altLang="en-US" sz="1400" b="1" dirty="0"/>
              <a:t>简介</a:t>
            </a:r>
            <a:endParaRPr lang="zh-CN" altLang="en-US" sz="1400" b="1" dirty="0"/>
          </a:p>
        </p:txBody>
      </p:sp>
      <p:grpSp>
        <p:nvGrpSpPr>
          <p:cNvPr id="22" name="组合 21"/>
          <p:cNvGrpSpPr/>
          <p:nvPr/>
        </p:nvGrpSpPr>
        <p:grpSpPr>
          <a:xfrm>
            <a:off x="-211666" y="2970613"/>
            <a:ext cx="12778491" cy="912541"/>
            <a:chOff x="0" y="2158337"/>
            <a:chExt cx="12778491" cy="912541"/>
          </a:xfrm>
        </p:grpSpPr>
        <p:sp>
          <p:nvSpPr>
            <p:cNvPr id="5" name="矩形 4"/>
            <p:cNvSpPr/>
            <p:nvPr/>
          </p:nvSpPr>
          <p:spPr>
            <a:xfrm>
              <a:off x="211666" y="2513302"/>
              <a:ext cx="12192000" cy="211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0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56391" y="2160196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2120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3187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254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321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6388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74549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85217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95885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106553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11722100" y="2158337"/>
              <a:ext cx="1056391" cy="91068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0" y="3060294"/>
              <a:ext cx="1277849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 flipH="1">
            <a:off x="258956" y="291304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787152" y="3823548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13208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23876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34544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45212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55880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H="1">
            <a:off x="66548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77216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87884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98552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109220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11988800" y="29083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flipH="1">
            <a:off x="18542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H="1">
            <a:off x="29210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flipH="1">
            <a:off x="39878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50546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61214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flipH="1">
            <a:off x="71882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flipH="1">
            <a:off x="82550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flipH="1">
            <a:off x="93218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flipH="1">
            <a:off x="103886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H="1">
            <a:off x="11455400" y="3822700"/>
            <a:ext cx="115146" cy="1151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4228465" y="1093470"/>
            <a:ext cx="2628900" cy="1589405"/>
            <a:chOff x="1356175" y="1093399"/>
            <a:chExt cx="2300757" cy="1589432"/>
          </a:xfrm>
        </p:grpSpPr>
        <p:sp>
          <p:nvSpPr>
            <p:cNvPr id="69" name="矩形 68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076325" y="4037965"/>
            <a:ext cx="3131820" cy="1966595"/>
            <a:chOff x="1356175" y="1093399"/>
            <a:chExt cx="2300757" cy="1589432"/>
          </a:xfrm>
        </p:grpSpPr>
        <p:sp>
          <p:nvSpPr>
            <p:cNvPr id="81" name="矩形 80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176645" y="4037965"/>
            <a:ext cx="3144520" cy="1903095"/>
            <a:chOff x="1356175" y="1093399"/>
            <a:chExt cx="2300757" cy="1589432"/>
          </a:xfrm>
        </p:grpSpPr>
        <p:sp>
          <p:nvSpPr>
            <p:cNvPr id="87" name="矩形 86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820150" y="1093470"/>
            <a:ext cx="3073400" cy="1589405"/>
            <a:chOff x="1356175" y="1093399"/>
            <a:chExt cx="2300757" cy="1589432"/>
          </a:xfrm>
        </p:grpSpPr>
        <p:sp>
          <p:nvSpPr>
            <p:cNvPr id="93" name="矩形 92"/>
            <p:cNvSpPr/>
            <p:nvPr/>
          </p:nvSpPr>
          <p:spPr>
            <a:xfrm>
              <a:off x="1368667" y="1118935"/>
              <a:ext cx="2268157" cy="15495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1356175" y="1093399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1356175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3618044" y="264394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617381" y="1098493"/>
              <a:ext cx="38888" cy="3888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8" name="矩形 97"/>
          <p:cNvSpPr/>
          <p:nvPr/>
        </p:nvSpPr>
        <p:spPr>
          <a:xfrm>
            <a:off x="339725" y="1216025"/>
            <a:ext cx="2028825" cy="583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网络资源</a:t>
            </a:r>
            <a:endParaRPr lang="zh-CN" altLang="en-US" sz="3200" b="1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294505" y="1431290"/>
            <a:ext cx="20212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Axure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中文社区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4294505" y="1903095"/>
            <a:ext cx="2562225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>
                <a:sym typeface="+mn-ea"/>
                <a:hlinkClick r:id="rId1"/>
              </a:rPr>
              <a:t>http://www.axure.org/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892784" y="1215813"/>
            <a:ext cx="17805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Axure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基础学习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8892540" y="1523365"/>
            <a:ext cx="2948305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http://www.iaxure.com/%e9%87%8d%e7%82%b9</a:t>
            </a:r>
            <a:endParaRPr lang="en-US" altLang="en-US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127760" y="4082415"/>
            <a:ext cx="300482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b="1">
                <a:sym typeface="+mn-ea"/>
              </a:rPr>
              <a:t>安装包及汉化资源</a:t>
            </a:r>
            <a:endParaRPr lang="zh-CN" altLang="en-US" b="1">
              <a:solidFill>
                <a:schemeClr val="tx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b="1">
                <a:sym typeface="+mn-ea"/>
              </a:rPr>
              <a:t>元件与模板</a:t>
            </a:r>
            <a:endParaRPr lang="zh-CN" altLang="en-US" b="1" dirty="0">
              <a:sym typeface="+mn-ea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145540" y="4899660"/>
            <a:ext cx="3008630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>
                <a:sym typeface="+mn-ea"/>
                <a:hlinkClick r:id="rId3"/>
              </a:rPr>
              <a:t>http://www.chanpinban.com/downloads/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6810917" y="4359163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图标库</a:t>
            </a:r>
            <a:endParaRPr lang="zh-CN" altLang="en-US" b="1" dirty="0"/>
          </a:p>
        </p:txBody>
      </p:sp>
      <p:sp>
        <p:nvSpPr>
          <p:cNvPr id="109" name="矩形 108"/>
          <p:cNvSpPr/>
          <p:nvPr/>
        </p:nvSpPr>
        <p:spPr>
          <a:xfrm>
            <a:off x="6187440" y="4832985"/>
            <a:ext cx="313309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  <a:hlinkClick r:id="rId4" action="ppaction://hlinkfile"/>
              </a:rPr>
              <a:t>https://www.iconfont.cn/</a:t>
            </a:r>
            <a:endParaRPr lang="en-US" altLang="en-US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  <a:hlinkClick r:id="rId4" action="ppaction://hlinkfile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04345" y="157105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交互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138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>
                <a:sym typeface="+mn-ea"/>
              </a:rPr>
              <a:t>名称：软件工程技术分享</a:t>
            </a:r>
            <a:endParaRPr lang="zh-CN" altLang="en-US" sz="1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294927" y="3280457"/>
            <a:ext cx="3602146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TWO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538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交互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538745" y="15837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12" name="矩形 11"/>
          <p:cNvSpPr/>
          <p:nvPr/>
        </p:nvSpPr>
        <p:spPr>
          <a:xfrm>
            <a:off x="4408471" y="295662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交互样式</a:t>
            </a:r>
            <a:endParaRPr lang="zh-CN" altLang="en-US" sz="24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196080" y="246380"/>
            <a:ext cx="1891030" cy="509905"/>
            <a:chOff x="888096" y="1000203"/>
            <a:chExt cx="4259825" cy="944066"/>
          </a:xfrm>
        </p:grpSpPr>
        <p:sp>
          <p:nvSpPr>
            <p:cNvPr id="15" name="矩形 14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0869" t="345" r="-1160" b="-846"/>
          <a:stretch>
            <a:fillRect/>
          </a:stretch>
        </p:blipFill>
        <p:spPr>
          <a:xfrm>
            <a:off x="842010" y="1039495"/>
            <a:ext cx="7429500" cy="53587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77275" y="1582420"/>
            <a:ext cx="2985135" cy="36925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交互样式可以提前设置样式效果，当元件在浏览器中预览并遇到特定的状态时（如：鼠标悬停、鼠标按下、选中、禁用、获取焦点等），会触发对应状态的样式，从而实现在不同状态下触发不同的交互样式的效果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538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交互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538745" y="15710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16" name="矩形 15"/>
          <p:cNvSpPr/>
          <p:nvPr/>
        </p:nvSpPr>
        <p:spPr>
          <a:xfrm>
            <a:off x="948690" y="2437130"/>
            <a:ext cx="2985135" cy="28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分为不同的类型，包括鼠标悬停、鼠标按下、选中、禁用、获取焦点，每一种类型代表一种状态，每次交互只会出现一种类型，每种类型都可以设置很多基础的样式效果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635" y="925830"/>
            <a:ext cx="5067300" cy="525589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90295" y="1059180"/>
            <a:ext cx="2500630" cy="509905"/>
            <a:chOff x="888096" y="1000203"/>
            <a:chExt cx="4259825" cy="944066"/>
          </a:xfrm>
        </p:grpSpPr>
        <p:sp>
          <p:nvSpPr>
            <p:cNvPr id="13" name="矩形 12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1590" y="1083945"/>
            <a:ext cx="2098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交互样式设置框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538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b="1" dirty="0" smtClean="0"/>
              <a:t>交互</a:t>
            </a:r>
            <a:endParaRPr lang="zh-CN" sz="1400" b="1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1138555" y="1069340"/>
            <a:ext cx="3185160" cy="509905"/>
            <a:chOff x="888096" y="1000203"/>
            <a:chExt cx="4259825" cy="944066"/>
          </a:xfrm>
        </p:grpSpPr>
        <p:sp>
          <p:nvSpPr>
            <p:cNvPr id="13" name="矩形 12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75715" y="1094105"/>
            <a:ext cx="3234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鼠标悬停和鼠标按下</a:t>
            </a:r>
            <a:endParaRPr lang="zh-CN" altLang="en-US" sz="24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555" y="1878965"/>
            <a:ext cx="4667250" cy="1619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040" y="3809365"/>
            <a:ext cx="3874135" cy="21348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5" y="3857625"/>
            <a:ext cx="4392295" cy="203898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38745" y="15710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538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/>
              <a:t>交互</a:t>
            </a:r>
            <a:endParaRPr lang="zh-CN" altLang="en-US" sz="1400" b="1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1090295" y="1059180"/>
            <a:ext cx="2150745" cy="509905"/>
            <a:chOff x="888096" y="1000203"/>
            <a:chExt cx="4259825" cy="944066"/>
          </a:xfrm>
        </p:grpSpPr>
        <p:sp>
          <p:nvSpPr>
            <p:cNvPr id="13" name="矩形 12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52550" y="1094740"/>
            <a:ext cx="2058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选中和禁用</a:t>
            </a:r>
            <a:endParaRPr lang="zh-CN" altLang="en-US" sz="24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555" y="2726055"/>
            <a:ext cx="4195445" cy="20815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60" y="2625725"/>
            <a:ext cx="5123180" cy="225171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38745" y="15710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42559" y="1452980"/>
            <a:ext cx="1706880" cy="138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 smtClean="0">
                <a:latin typeface="+mj-lt"/>
              </a:rPr>
              <a:t>目录</a:t>
            </a:r>
            <a:endParaRPr lang="en-US" altLang="zh-CN" sz="6000" dirty="0" smtClean="0">
              <a:latin typeface="+mj-lt"/>
            </a:endParaRPr>
          </a:p>
          <a:p>
            <a:pPr algn="ctr"/>
            <a:endParaRPr lang="en-US" altLang="zh-CN" sz="24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6712" y="4550992"/>
            <a:ext cx="146119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11976" y="4550992"/>
            <a:ext cx="1587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53942" y="4550992"/>
            <a:ext cx="17121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13140" y="4550992"/>
            <a:ext cx="14051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FOUR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98492" y="4550992"/>
            <a:ext cx="121467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PART</a:t>
            </a:r>
            <a:r>
              <a:rPr lang="zh-CN" altLang="en-US" dirty="0" smtClean="0">
                <a:latin typeface="+mj-lt"/>
                <a:ea typeface="微软雅黑" panose="020B0503020204020204" charset="-122"/>
              </a:rPr>
              <a:t> </a:t>
            </a:r>
            <a:r>
              <a:rPr lang="en-US" altLang="zh-CN" dirty="0" smtClean="0">
                <a:latin typeface="+mj-lt"/>
                <a:ea typeface="微软雅黑" panose="020B0503020204020204" charset="-122"/>
              </a:rPr>
              <a:t>FIVE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2425" y="4086225"/>
            <a:ext cx="214820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界面</a:t>
            </a:r>
            <a:r>
              <a:rPr lang="zh-CN" altLang="en-US" sz="2800" b="1" dirty="0">
                <a:latin typeface="+mj-lt"/>
                <a:ea typeface="微软雅黑" panose="020B0503020204020204" charset="-122"/>
              </a:rPr>
              <a:t>介绍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64729" y="4086235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交互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14948" y="4086235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动态</a:t>
            </a:r>
            <a:r>
              <a:rPr lang="zh-CN" altLang="en-US" sz="2800" b="1" dirty="0">
                <a:latin typeface="+mj-lt"/>
                <a:ea typeface="微软雅黑" panose="020B0503020204020204" charset="-122"/>
              </a:rPr>
              <a:t>面板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49784" y="4004955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dirty="0">
                <a:latin typeface="+mj-lt"/>
                <a:ea typeface="微软雅黑" panose="020B0503020204020204" charset="-122"/>
              </a:rPr>
              <a:t>中继器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29933" y="4086235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kumimoji="1" lang="zh-CN" altLang="en-US" sz="2800" b="1" dirty="0">
                <a:latin typeface="+mj-lt"/>
                <a:ea typeface="微软雅黑" panose="020B0503020204020204" charset="-122"/>
              </a:rPr>
              <a:t>快捷键</a:t>
            </a:r>
            <a:endParaRPr kumimoji="1"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1823" y="502627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734703" y="5026276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978303" y="5026911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295972" y="500341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515216" y="5027546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0" y="60523"/>
            <a:ext cx="2138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名称：软件工程技术分享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538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/>
              <a:t>交互</a:t>
            </a:r>
            <a:endParaRPr lang="zh-CN" altLang="en-US" sz="1400" b="1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1090295" y="1059180"/>
            <a:ext cx="3300730" cy="509905"/>
            <a:chOff x="888096" y="1000203"/>
            <a:chExt cx="4259825" cy="944066"/>
          </a:xfrm>
        </p:grpSpPr>
        <p:sp>
          <p:nvSpPr>
            <p:cNvPr id="13" name="矩形 12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71270" y="1069975"/>
            <a:ext cx="3119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提示文本和</a:t>
            </a:r>
            <a:r>
              <a:rPr lang="zh-CN" altLang="en-US" sz="2400" b="1"/>
              <a:t>获取焦点</a:t>
            </a:r>
            <a:endParaRPr lang="zh-CN" altLang="en-US" sz="24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1845310"/>
            <a:ext cx="7684770" cy="8966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" y="3086100"/>
            <a:ext cx="4629150" cy="31051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99985" y="4616450"/>
            <a:ext cx="75565" cy="755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7745" y="5401945"/>
            <a:ext cx="2143760" cy="789305"/>
          </a:xfrm>
          <a:prstGeom prst="rect">
            <a:avLst/>
          </a:prstGeom>
          <a:noFill/>
          <a:ln>
            <a:solidFill>
              <a:srgbClr val="E73A1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60" y="3345180"/>
            <a:ext cx="5626100" cy="220599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538745" y="15710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538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/>
              <a:t>交互</a:t>
            </a:r>
            <a:endParaRPr lang="zh-CN" altLang="en-US" sz="1400" b="1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1090295" y="1059180"/>
            <a:ext cx="2161540" cy="509905"/>
            <a:chOff x="888096" y="1000203"/>
            <a:chExt cx="4259825" cy="944066"/>
          </a:xfrm>
        </p:grpSpPr>
        <p:sp>
          <p:nvSpPr>
            <p:cNvPr id="13" name="矩形 12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28750" y="1064260"/>
            <a:ext cx="2118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链接交互</a:t>
            </a:r>
            <a:endParaRPr lang="zh-CN" altLang="en-US" sz="24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835" y="1555115"/>
            <a:ext cx="4665980" cy="469201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90295" y="2332990"/>
            <a:ext cx="4124325" cy="3291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定义链接可以让一个组件响应一个动作时（如鼠标点击、飘过）链接到其他页面。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在Axure里提供了四种链接方式：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1.链接到设计中的页面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2.连接到外部网址或文件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3.重新载入当前页面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4返回上个页面</a:t>
            </a:r>
            <a:endParaRPr sz="2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8745" y="157105"/>
            <a:ext cx="130917" cy="1133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中继器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138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>
                <a:sym typeface="+mn-ea"/>
              </a:rPr>
              <a:t>名称：软件工程技术分享</a:t>
            </a:r>
            <a:endParaRPr lang="zh-CN" altLang="en-US" sz="1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294927" y="3280457"/>
            <a:ext cx="3602146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THREE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7162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中继器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716115" y="157740"/>
            <a:ext cx="130917" cy="11334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848772" y="1363132"/>
            <a:ext cx="4587588" cy="4262632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4083050" y="1416050"/>
            <a:ext cx="4025900" cy="4025900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继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器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88594" y="1487746"/>
            <a:ext cx="2300757" cy="509896"/>
            <a:chOff x="888096" y="1000203"/>
            <a:chExt cx="4259825" cy="944066"/>
          </a:xfrm>
        </p:grpSpPr>
        <p:sp>
          <p:nvSpPr>
            <p:cNvPr id="8" name="矩形 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219501" y="1563122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内部编辑区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37421" y="2039830"/>
            <a:ext cx="2945629" cy="137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在中继器内部的编辑区中，我们要先创建列表项的模板内容。 </a:t>
            </a:r>
            <a:endParaRPr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这个模板内容决定每一个列表项中的元件组成结构。</a:t>
            </a:r>
            <a:endParaRPr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88594" y="3837270"/>
            <a:ext cx="2300757" cy="509896"/>
            <a:chOff x="888096" y="1000203"/>
            <a:chExt cx="4259825" cy="944066"/>
          </a:xfrm>
        </p:grpSpPr>
        <p:sp>
          <p:nvSpPr>
            <p:cNvPr id="16" name="矩形 1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1219501" y="3912646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数据集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137421" y="4389354"/>
            <a:ext cx="2945629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在数据集中，我们要添加列表项的数据内容（含文字、图片以及引用页面）。</a:t>
            </a:r>
            <a:endParaRPr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036927" y="1487746"/>
            <a:ext cx="2300757" cy="509896"/>
            <a:chOff x="888096" y="1000203"/>
            <a:chExt cx="4259825" cy="944066"/>
          </a:xfrm>
        </p:grpSpPr>
        <p:sp>
          <p:nvSpPr>
            <p:cNvPr id="24" name="矩形 23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9167834" y="1563122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交互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392055" y="2039830"/>
            <a:ext cx="2945629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在交互设置中，将数据集的内容与内部编辑区中模板元件</a:t>
            </a:r>
            <a:r>
              <a:rPr 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</a:t>
            </a:r>
            <a:endParaRPr lang="zh-CN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r">
              <a:lnSpc>
                <a:spcPct val="130000"/>
              </a:lnSpc>
              <a:buNone/>
            </a:pPr>
            <a:r>
              <a:rPr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立关联。</a:t>
            </a:r>
            <a:endParaRPr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997376" y="3837270"/>
            <a:ext cx="2300757" cy="509896"/>
            <a:chOff x="888096" y="1000203"/>
            <a:chExt cx="4259825" cy="944066"/>
          </a:xfrm>
        </p:grpSpPr>
        <p:sp>
          <p:nvSpPr>
            <p:cNvPr id="32" name="矩形 31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9128283" y="3912646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样式</a:t>
            </a:r>
            <a:endParaRPr lang="zh-CN" altLang="en-US" dirty="0" smtClean="0"/>
          </a:p>
        </p:txBody>
      </p:sp>
      <p:sp>
        <p:nvSpPr>
          <p:cNvPr id="38" name="矩形 37"/>
          <p:cNvSpPr/>
          <p:nvPr/>
        </p:nvSpPr>
        <p:spPr>
          <a:xfrm>
            <a:off x="8392055" y="4389354"/>
            <a:ext cx="2945629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在样式设置中，我们可以对列表的布局、背景、分页以及列表项间距进行设置。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FOUR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动态面板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138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>
                <a:sym typeface="+mn-ea"/>
              </a:rPr>
              <a:t>名称：软件工程技术分享</a:t>
            </a:r>
            <a:endParaRPr lang="zh-CN" altLang="en-US" sz="1400" b="1" dirty="0"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/>
              <a:t>动态面板</a:t>
            </a:r>
            <a:endParaRPr lang="zh-CN" altLang="en-US" sz="1400" b="1" dirty="0" smtClean="0"/>
          </a:p>
        </p:txBody>
      </p:sp>
      <p:sp>
        <p:nvSpPr>
          <p:cNvPr id="3" name="椭圆 2"/>
          <p:cNvSpPr/>
          <p:nvPr/>
        </p:nvSpPr>
        <p:spPr>
          <a:xfrm>
            <a:off x="893793" y="157740"/>
            <a:ext cx="130917" cy="1133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文本框 4"/>
          <p:cNvSpPr txBox="1"/>
          <p:nvPr/>
        </p:nvSpPr>
        <p:spPr>
          <a:xfrm>
            <a:off x="827405" y="1512570"/>
            <a:ext cx="61887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 b="1"/>
              <a:t>动态面板</a:t>
            </a:r>
            <a:r>
              <a:rPr lang="zh-CN" altLang="en-US"/>
              <a:t>就是多个页面按照“状态划分”合成一个元件，然后通过某种“动作”驱动展示。</a:t>
            </a:r>
            <a:endParaRPr lang="zh-CN" altLang="en-US"/>
          </a:p>
        </p:txBody>
      </p:sp>
      <p:pic>
        <p:nvPicPr>
          <p:cNvPr id="6" name="图片 5" descr="11MHM%0C]1A~@3XWPM(7BC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2736850"/>
            <a:ext cx="3150870" cy="2436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5515" y="5365115"/>
            <a:ext cx="29152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Axure中动态面板的图标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66540" y="2854960"/>
            <a:ext cx="41503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/>
              <a:t>有三个状态（states）的面板“灰黑蓝”，通过动作（Action）来控制具体展示哪个状态。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所以：动态面板 = 状态面板 + 动作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94297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 </a:t>
            </a:r>
            <a:r>
              <a:rPr lang="zh-CN" sz="1400" b="1" dirty="0" smtClean="0"/>
              <a:t>动态面板</a:t>
            </a:r>
            <a:endParaRPr lang="zh-CN" sz="1400" b="1" dirty="0"/>
          </a:p>
        </p:txBody>
      </p:sp>
      <p:sp>
        <p:nvSpPr>
          <p:cNvPr id="3" name="椭圆 2"/>
          <p:cNvSpPr/>
          <p:nvPr/>
        </p:nvSpPr>
        <p:spPr>
          <a:xfrm>
            <a:off x="943009" y="157740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6" name="文本框 5"/>
          <p:cNvSpPr txBox="1"/>
          <p:nvPr/>
        </p:nvSpPr>
        <p:spPr>
          <a:xfrm>
            <a:off x="1066424" y="2952697"/>
            <a:ext cx="1461198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29158" y="2999687"/>
            <a:ext cx="1587032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7789" y="2952697"/>
            <a:ext cx="1712161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4025" y="460375"/>
            <a:ext cx="40576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endParaRPr lang="zh-CN" altLang="en-US" sz="24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17890" y="2301250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轮播图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37225" y="3462020"/>
            <a:ext cx="1637665" cy="1282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7171" y="3462271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345815" y="3462020"/>
            <a:ext cx="1627505" cy="1155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00785" y="2430780"/>
            <a:ext cx="1316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ym typeface="+mn-ea"/>
              </a:rPr>
              <a:t>弹出框</a:t>
            </a:r>
            <a:endParaRPr lang="zh-CN" altLang="en-US" sz="2800" b="1" dirty="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56580" y="2430145"/>
            <a:ext cx="2533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滑动界面</a:t>
            </a:r>
            <a:endParaRPr lang="zh-CN" altLang="en-US" sz="2800" b="1"/>
          </a:p>
        </p:txBody>
      </p:sp>
      <p:sp>
        <p:nvSpPr>
          <p:cNvPr id="34" name="矩形 33"/>
          <p:cNvSpPr/>
          <p:nvPr/>
        </p:nvSpPr>
        <p:spPr>
          <a:xfrm>
            <a:off x="8077826" y="3443221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085223" y="3462271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40309" y="2952062"/>
            <a:ext cx="171216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FOUR</a:t>
            </a:r>
            <a:endParaRPr lang="en-US" altLang="zh-CN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37384" y="2952062"/>
            <a:ext cx="171216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>
                <a:latin typeface="+mj-lt"/>
                <a:ea typeface="微软雅黑" panose="020B0503020204020204" charset="-122"/>
              </a:rPr>
              <a:t>FIVE</a:t>
            </a:r>
            <a:endParaRPr lang="en-US" altLang="zh-CN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40080" y="2348875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二级联动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37155" y="2366655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菜单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1400" b="1" dirty="0" smtClean="0"/>
              <a:t>动态面板</a:t>
            </a:r>
            <a:endParaRPr lang="zh-CN" sz="1400" b="1" dirty="0"/>
          </a:p>
        </p:txBody>
      </p:sp>
      <p:sp>
        <p:nvSpPr>
          <p:cNvPr id="3" name="椭圆 2"/>
          <p:cNvSpPr/>
          <p:nvPr/>
        </p:nvSpPr>
        <p:spPr>
          <a:xfrm>
            <a:off x="894114" y="158375"/>
            <a:ext cx="130917" cy="11334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6" name="文本框 5"/>
          <p:cNvSpPr txBox="1"/>
          <p:nvPr/>
        </p:nvSpPr>
        <p:spPr>
          <a:xfrm>
            <a:off x="3513079" y="2538042"/>
            <a:ext cx="1461198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ONE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1623" y="2538042"/>
            <a:ext cx="1587032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TWO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5429" y="2538042"/>
            <a:ext cx="1712161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THREE</a:t>
            </a:r>
            <a:endParaRPr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42385" y="4087442"/>
            <a:ext cx="1405108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FOUR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61977" y="4087442"/>
            <a:ext cx="1214679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FIVE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24351" y="4087442"/>
            <a:ext cx="1221273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dirty="0" smtClean="0">
                <a:latin typeface="+mj-lt"/>
                <a:ea typeface="微软雅黑" panose="020B0503020204020204" charset="-122"/>
              </a:rPr>
              <a:t>SIX</a:t>
            </a:r>
            <a:endParaRPr kumimoji="1" lang="zh-CN" altLang="en-US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86829" y="20732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panose="020B0503020204020204" charset="-122"/>
              </a:rPr>
              <a:t>输入标题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4025" y="460375"/>
            <a:ext cx="40576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400" dirty="0">
                <a:latin typeface="+mj-lt"/>
                <a:ea typeface="微软雅黑" panose="020B0503020204020204" charset="-122"/>
              </a:rPr>
              <a:t>滑动效果的用处和实现方法</a:t>
            </a:r>
            <a:endParaRPr lang="zh-CN" altLang="en-US" sz="24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0120" y="20732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0094" y="36226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12468" y="36226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74842" y="3622685"/>
            <a:ext cx="175179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800" b="1" dirty="0">
                <a:latin typeface="+mj-lt"/>
                <a:ea typeface="微软雅黑" panose="020B0503020204020204" charset="-122"/>
              </a:rPr>
              <a:t>输入标题</a:t>
            </a:r>
            <a:endParaRPr lang="zh-CN" altLang="en-US" sz="2800" b="1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48190" y="301332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73735" y="1124585"/>
            <a:ext cx="3634740" cy="10350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169290" y="3013326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444542" y="4562726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306916" y="4562726"/>
            <a:ext cx="1638300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169290" y="4562726"/>
            <a:ext cx="1638300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 descr="S3}7~XN09GI(PT$%LR405D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130" y="1220470"/>
            <a:ext cx="7343775" cy="5156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/>
              <a:t>动态面板</a:t>
            </a:r>
            <a:endParaRPr lang="zh-CN" altLang="en-US" sz="1400" b="1" dirty="0" smtClean="0"/>
          </a:p>
        </p:txBody>
      </p:sp>
      <p:sp>
        <p:nvSpPr>
          <p:cNvPr id="3" name="椭圆 2"/>
          <p:cNvSpPr/>
          <p:nvPr/>
        </p:nvSpPr>
        <p:spPr>
          <a:xfrm>
            <a:off x="893793" y="157740"/>
            <a:ext cx="130917" cy="1133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628650" y="618490"/>
            <a:ext cx="2456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下拉菜单组成：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12745" y="1830070"/>
            <a:ext cx="168529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模板列表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650" y="995045"/>
            <a:ext cx="1289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一级菜单：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8650" y="1830070"/>
            <a:ext cx="168529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系统管理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8650" y="2297430"/>
            <a:ext cx="168529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用户管理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00985" y="924560"/>
            <a:ext cx="1249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二级菜单：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12745" y="1366520"/>
            <a:ext cx="168529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新增模板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44440" y="1371600"/>
            <a:ext cx="168529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服务配置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50" y="1371600"/>
            <a:ext cx="168529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模板管理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44440" y="1838960"/>
            <a:ext cx="168529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操作日志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03415" y="1371600"/>
            <a:ext cx="168529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增加用户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03415" y="1838960"/>
            <a:ext cx="1685290" cy="467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查看用户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2445385" y="2764790"/>
            <a:ext cx="6243320" cy="3910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/>
              <a:t>动态面板</a:t>
            </a:r>
            <a:endParaRPr lang="zh-CN" altLang="en-US" sz="1400" b="1" dirty="0" smtClean="0"/>
          </a:p>
        </p:txBody>
      </p:sp>
      <p:sp>
        <p:nvSpPr>
          <p:cNvPr id="3" name="椭圆 2"/>
          <p:cNvSpPr/>
          <p:nvPr/>
        </p:nvSpPr>
        <p:spPr>
          <a:xfrm>
            <a:off x="893793" y="157740"/>
            <a:ext cx="130917" cy="1133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9" name="文本框 8"/>
          <p:cNvSpPr txBox="1"/>
          <p:nvPr/>
        </p:nvSpPr>
        <p:spPr>
          <a:xfrm>
            <a:off x="686435" y="598170"/>
            <a:ext cx="27000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二级联动组成：</a:t>
            </a:r>
            <a:endParaRPr lang="zh-CN" altLang="en-US"/>
          </a:p>
          <a:p>
            <a:r>
              <a:rPr lang="zh-CN" altLang="en-US"/>
              <a:t>省：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、黑龙江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、四川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、海南</a:t>
            </a:r>
            <a:endParaRPr lang="zh-CN" altLang="en-US"/>
          </a:p>
          <a:p>
            <a:r>
              <a:rPr lang="zh-CN" altLang="en-US"/>
              <a:t>市：</a:t>
            </a:r>
            <a:br>
              <a:rPr lang="zh-CN" altLang="en-US"/>
            </a:br>
            <a:r>
              <a:rPr lang="en-US" altLang="zh-CN"/>
              <a:t>1.1</a:t>
            </a:r>
            <a:r>
              <a:rPr lang="zh-CN" altLang="en-US"/>
              <a:t>、哈尔滨、鹤岗市、佳木斯、牡丹江</a:t>
            </a:r>
            <a:endParaRPr lang="zh-CN" altLang="en-US"/>
          </a:p>
          <a:p>
            <a:r>
              <a:rPr lang="en-US" altLang="zh-CN"/>
              <a:t>2.1</a:t>
            </a:r>
            <a:r>
              <a:rPr lang="zh-CN" altLang="en-US"/>
              <a:t>、成都市、广安市、南充市</a:t>
            </a:r>
            <a:endParaRPr lang="zh-CN" altLang="en-US"/>
          </a:p>
          <a:p>
            <a:r>
              <a:rPr lang="en-US" altLang="zh-CN"/>
              <a:t>3.1</a:t>
            </a:r>
            <a:r>
              <a:rPr lang="zh-CN" altLang="en-US"/>
              <a:t>、海口、三亚、儋州、琼海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13150" y="848995"/>
            <a:ext cx="4358640" cy="392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界面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138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>
                <a:sym typeface="+mn-ea"/>
              </a:rPr>
              <a:t>名称：软件工程技术分享</a:t>
            </a:r>
            <a:endParaRPr lang="zh-CN" altLang="en-US" sz="1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294927" y="3280457"/>
            <a:ext cx="3602146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ONE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快捷键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5" name="矩形 4"/>
          <p:cNvSpPr/>
          <p:nvPr/>
        </p:nvSpPr>
        <p:spPr>
          <a:xfrm>
            <a:off x="0" y="60523"/>
            <a:ext cx="21386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>
                <a:sym typeface="+mn-ea"/>
              </a:rPr>
              <a:t>名称：软件工程技术分享</a:t>
            </a:r>
            <a:endParaRPr lang="zh-CN" altLang="en-US" sz="1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261907" y="3282362"/>
            <a:ext cx="3602146" cy="97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panose="020B0503020204020204" charset="-122"/>
              </a:rPr>
              <a:t>PART FIVE</a:t>
            </a:r>
            <a:endParaRPr lang="en-US" altLang="zh-CN" sz="4400" b="1" dirty="0">
              <a:latin typeface="+mj-lt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7162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/>
              <a:t>快捷键</a:t>
            </a:r>
            <a:endParaRPr lang="zh-CN" altLang="en-US" sz="1400" b="1" dirty="0" smtClean="0"/>
          </a:p>
        </p:txBody>
      </p:sp>
      <p:sp>
        <p:nvSpPr>
          <p:cNvPr id="3" name="椭圆 2"/>
          <p:cNvSpPr/>
          <p:nvPr/>
        </p:nvSpPr>
        <p:spPr>
          <a:xfrm>
            <a:off x="729963" y="157105"/>
            <a:ext cx="130917" cy="1133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4" name="文本框 3"/>
          <p:cNvSpPr txBox="1"/>
          <p:nvPr/>
        </p:nvSpPr>
        <p:spPr>
          <a:xfrm>
            <a:off x="730250" y="1271270"/>
            <a:ext cx="5074920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70000"/>
              </a:lnSpc>
            </a:pPr>
            <a:r>
              <a:rPr lang="zh-CN" altLang="en-US" sz="2000"/>
              <a:t>复制：</a:t>
            </a:r>
            <a:r>
              <a:rPr lang="en-US" altLang="zh-CN" sz="2000"/>
              <a:t>ctrl+</a:t>
            </a:r>
            <a:r>
              <a:rPr lang="zh-CN" altLang="en-US" sz="2000"/>
              <a:t>鼠标拖动</a:t>
            </a:r>
            <a:endParaRPr lang="zh-CN" altLang="en-US" sz="2000"/>
          </a:p>
          <a:p>
            <a:pPr algn="l">
              <a:lnSpc>
                <a:spcPct val="70000"/>
              </a:lnSpc>
            </a:pPr>
            <a:br>
              <a:rPr lang="zh-CN" altLang="en-US" sz="2000"/>
            </a:br>
            <a:r>
              <a:rPr lang="zh-CN" altLang="en-US" sz="2000">
                <a:sym typeface="+mn-ea"/>
              </a:rPr>
              <a:t>固定图形形状：鼠标拖动图形后</a:t>
            </a:r>
            <a:r>
              <a:rPr lang="en-US" altLang="zh-CN" sz="2000">
                <a:sym typeface="+mn-ea"/>
              </a:rPr>
              <a:t>+shift</a:t>
            </a:r>
            <a:endParaRPr lang="en-US" altLang="zh-CN" sz="2000">
              <a:sym typeface="+mn-ea"/>
            </a:endParaRPr>
          </a:p>
          <a:p>
            <a:pPr algn="l">
              <a:lnSpc>
                <a:spcPct val="70000"/>
              </a:lnSpc>
            </a:pPr>
            <a:endParaRPr lang="en-US" altLang="zh-CN" sz="2000">
              <a:sym typeface="+mn-ea"/>
            </a:endParaRPr>
          </a:p>
          <a:p>
            <a:pPr algn="l">
              <a:lnSpc>
                <a:spcPct val="80000"/>
              </a:lnSpc>
            </a:pPr>
            <a:r>
              <a:rPr lang="zh-CN" altLang="en-US" sz="2000"/>
              <a:t>选中部分元件：</a:t>
            </a:r>
            <a:r>
              <a:rPr lang="en-US" altLang="zh-CN" sz="2000"/>
              <a:t>shift+</a:t>
            </a:r>
            <a:r>
              <a:rPr lang="zh-CN" altLang="en-US" sz="2000"/>
              <a:t>鼠标点击</a:t>
            </a:r>
            <a:endParaRPr lang="en-US" altLang="zh-CN" sz="2000"/>
          </a:p>
          <a:p>
            <a:pPr algn="l">
              <a:lnSpc>
                <a:spcPct val="130000"/>
              </a:lnSpc>
            </a:pPr>
            <a:r>
              <a:rPr lang="zh-CN" altLang="en-US" sz="2000">
                <a:sym typeface="+mn-ea"/>
              </a:rPr>
              <a:t>按中心旋转：按住</a:t>
            </a:r>
            <a:r>
              <a:rPr lang="en-US" altLang="zh-CN" sz="2000">
                <a:sym typeface="+mn-ea"/>
              </a:rPr>
              <a:t>ctrl</a:t>
            </a:r>
            <a:r>
              <a:rPr lang="zh-CN" altLang="en-US" sz="2000">
                <a:sym typeface="+mn-ea"/>
              </a:rPr>
              <a:t>，点击图形边缘出现小圆圈。</a:t>
            </a:r>
            <a:endParaRPr lang="zh-CN" altLang="en-US" sz="2000">
              <a:sym typeface="+mn-ea"/>
            </a:endParaRPr>
          </a:p>
          <a:p>
            <a:pPr algn="l">
              <a:lnSpc>
                <a:spcPct val="70000"/>
              </a:lnSpc>
            </a:pPr>
            <a:endParaRPr lang="zh-CN" altLang="en-US" sz="2000">
              <a:sym typeface="+mn-ea"/>
            </a:endParaRPr>
          </a:p>
          <a:p>
            <a:pPr algn="l">
              <a:lnSpc>
                <a:spcPct val="70000"/>
              </a:lnSpc>
            </a:pPr>
            <a:r>
              <a:rPr lang="zh-CN" altLang="en-US" sz="2000">
                <a:sym typeface="+mn-ea"/>
              </a:rPr>
              <a:t>放大缩小：按住</a:t>
            </a:r>
            <a:r>
              <a:rPr lang="en-US" altLang="zh-CN" sz="2000">
                <a:sym typeface="+mn-ea"/>
              </a:rPr>
              <a:t>ctrl+</a:t>
            </a:r>
            <a:r>
              <a:rPr lang="zh-CN" altLang="en-US" sz="2000">
                <a:sym typeface="+mn-ea"/>
              </a:rPr>
              <a:t>滑动鼠标滚轮</a:t>
            </a:r>
            <a:endParaRPr lang="zh-CN" altLang="en-US" sz="2000">
              <a:sym typeface="+mn-ea"/>
            </a:endParaRPr>
          </a:p>
          <a:p>
            <a:pPr algn="l">
              <a:lnSpc>
                <a:spcPct val="70000"/>
              </a:lnSpc>
            </a:pPr>
            <a:endParaRPr lang="zh-CN" altLang="en-US" sz="2000"/>
          </a:p>
          <a:p>
            <a:pPr algn="l">
              <a:lnSpc>
                <a:spcPct val="70000"/>
              </a:lnSpc>
            </a:pPr>
            <a:r>
              <a:rPr lang="zh-CN" altLang="en-US" sz="2000">
                <a:sym typeface="+mn-ea"/>
              </a:rPr>
              <a:t>移动画布：空格</a:t>
            </a:r>
            <a:r>
              <a:rPr lang="en-US" altLang="zh-CN" sz="2000">
                <a:sym typeface="+mn-ea"/>
              </a:rPr>
              <a:t>+</a:t>
            </a:r>
            <a:r>
              <a:rPr lang="zh-CN" altLang="en-US" sz="2000">
                <a:sym typeface="+mn-ea"/>
              </a:rPr>
              <a:t>鼠标移动</a:t>
            </a:r>
            <a:endParaRPr lang="zh-CN" altLang="en-US" sz="2000">
              <a:sym typeface="+mn-ea"/>
            </a:endParaRPr>
          </a:p>
          <a:p>
            <a:pPr algn="l">
              <a:lnSpc>
                <a:spcPct val="70000"/>
              </a:lnSpc>
            </a:pPr>
            <a:endParaRPr lang="zh-CN" altLang="en-US" sz="2000">
              <a:sym typeface="+mn-ea"/>
            </a:endParaRPr>
          </a:p>
          <a:p>
            <a:pPr algn="l">
              <a:lnSpc>
                <a:spcPct val="70000"/>
              </a:lnSpc>
            </a:pPr>
            <a:r>
              <a:rPr lang="zh-CN" altLang="en-US" sz="2000">
                <a:sym typeface="+mn-ea"/>
              </a:rPr>
              <a:t>作用移动画布：</a:t>
            </a:r>
            <a:r>
              <a:rPr lang="en-US" altLang="zh-CN" sz="2000">
                <a:sym typeface="+mn-ea"/>
              </a:rPr>
              <a:t>shift+</a:t>
            </a:r>
            <a:r>
              <a:rPr lang="zh-CN" altLang="en-US" sz="2000">
                <a:sym typeface="+mn-ea"/>
              </a:rPr>
              <a:t>滚动鼠标</a:t>
            </a:r>
            <a:endParaRPr lang="zh-CN" altLang="en-US" sz="2000">
              <a:sym typeface="+mn-ea"/>
            </a:endParaRPr>
          </a:p>
          <a:p>
            <a:pPr algn="l">
              <a:lnSpc>
                <a:spcPct val="70000"/>
              </a:lnSpc>
            </a:pPr>
            <a:endParaRPr lang="zh-CN" altLang="en-US" sz="2000">
              <a:sym typeface="+mn-ea"/>
            </a:endParaRPr>
          </a:p>
          <a:p>
            <a:pPr algn="l">
              <a:lnSpc>
                <a:spcPct val="70000"/>
              </a:lnSpc>
            </a:pPr>
            <a:r>
              <a:rPr lang="zh-CN" altLang="en-US" sz="2000">
                <a:sym typeface="+mn-ea"/>
              </a:rPr>
              <a:t>选中全部元件：</a:t>
            </a:r>
            <a:r>
              <a:rPr lang="en-US" altLang="zh-CN" sz="2000">
                <a:sym typeface="+mn-ea"/>
              </a:rPr>
              <a:t>ctrl+a</a:t>
            </a:r>
            <a:endParaRPr lang="en-US" altLang="zh-CN" sz="2000">
              <a:sym typeface="+mn-ea"/>
            </a:endParaRPr>
          </a:p>
          <a:p>
            <a:pPr algn="l">
              <a:lnSpc>
                <a:spcPct val="70000"/>
              </a:lnSpc>
            </a:pP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70355" y="2370570"/>
            <a:ext cx="933196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latin typeface="Tekton Pro Ext" panose="020F0605020208020904" charset="0"/>
                <a:cs typeface="Tekton Pro Ext" panose="020F0605020208020904" charset="0"/>
              </a:rPr>
              <a:t>THANK </a:t>
            </a:r>
            <a:r>
              <a:rPr lang="en-US" altLang="zh-CN" sz="4800" b="1" dirty="0" smtClean="0">
                <a:latin typeface="Tekton Pro Ext" panose="020F0605020208020904" charset="0"/>
                <a:cs typeface="Tekton Pro Ext" panose="020F0605020208020904" charset="0"/>
              </a:rPr>
              <a:t>YOU FOR </a:t>
            </a:r>
            <a:r>
              <a:rPr lang="en-US" altLang="zh-CN" sz="4800" b="1" dirty="0">
                <a:latin typeface="Tekton Pro Ext" panose="020F0605020208020904" charset="0"/>
                <a:cs typeface="Tekton Pro Ext" panose="020F0605020208020904" charset="0"/>
              </a:rPr>
              <a:t>WATCHING</a:t>
            </a:r>
            <a:endParaRPr lang="en-US" altLang="zh-CN" sz="4800" b="1" dirty="0">
              <a:latin typeface="Tekton Pro Ext" panose="020F0605020208020904" charset="0"/>
              <a:cs typeface="Tekton Pro Ext" panose="020F06050202080209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12493" y="60523"/>
            <a:ext cx="307776" cy="307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902173" y="498263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460" y="5518150"/>
            <a:ext cx="4574540" cy="122301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分享组：第三组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组长：蒋丹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组员：李虹霖，雷欣雨、黎成莉、李纯彬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5390" y="1259205"/>
            <a:ext cx="7169150" cy="33858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0523"/>
            <a:ext cx="112077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 </a:t>
            </a:r>
            <a:r>
              <a:rPr lang="zh-CN" altLang="en-US" sz="1400" b="1" dirty="0" smtClean="0"/>
              <a:t>下载与汉化</a:t>
            </a:r>
            <a:endParaRPr lang="zh-CN" altLang="en-US" sz="1400" b="1" dirty="0" smtClean="0"/>
          </a:p>
        </p:txBody>
      </p:sp>
      <p:sp>
        <p:nvSpPr>
          <p:cNvPr id="4" name="椭圆 3"/>
          <p:cNvSpPr/>
          <p:nvPr/>
        </p:nvSpPr>
        <p:spPr>
          <a:xfrm>
            <a:off x="1084685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400"/>
          </a:p>
        </p:txBody>
      </p:sp>
      <p:sp>
        <p:nvSpPr>
          <p:cNvPr id="5" name="文本框 4"/>
          <p:cNvSpPr txBox="1"/>
          <p:nvPr/>
        </p:nvSpPr>
        <p:spPr>
          <a:xfrm>
            <a:off x="1302385" y="4810760"/>
            <a:ext cx="9163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官网下载地址：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https://www.axure.com/release-history/rp9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rcRect r="41699" b="6560"/>
          <a:stretch>
            <a:fillRect/>
          </a:stretch>
        </p:blipFill>
        <p:spPr>
          <a:xfrm>
            <a:off x="8698865" y="1823085"/>
            <a:ext cx="3583305" cy="33464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825" y="3158490"/>
            <a:ext cx="2400300" cy="1272540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>
            <a:off x="8759825" y="1985645"/>
            <a:ext cx="440690" cy="1512000"/>
          </a:xfrm>
          <a:prstGeom prst="straightConnector1">
            <a:avLst/>
          </a:prstGeom>
          <a:ln w="19050" cmpd="sng">
            <a:solidFill>
              <a:srgbClr val="F23C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089390" y="2453640"/>
            <a:ext cx="802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E73A1C"/>
                </a:solidFill>
              </a:rPr>
              <a:t>移动</a:t>
            </a:r>
            <a:endParaRPr lang="zh-CN" altLang="en-US" sz="1400">
              <a:solidFill>
                <a:srgbClr val="E73A1C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698865" y="1362710"/>
            <a:ext cx="1766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汉化：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03020" y="734695"/>
            <a:ext cx="1502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下载：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2220" y="5584825"/>
            <a:ext cx="8446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其他下载地址（含汉化包及密钥）：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hlinkClick r:id="rId6"/>
              </a:rPr>
              <a:t>http://www.woshipm.com/rp/1376231.html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>
                <a:sym typeface="+mn-ea"/>
              </a:rPr>
              <a:t>界面简介</a:t>
            </a:r>
            <a:endParaRPr lang="zh-CN" altLang="en-US" sz="1400" b="1" dirty="0" smtClean="0"/>
          </a:p>
        </p:txBody>
      </p:sp>
      <p:sp>
        <p:nvSpPr>
          <p:cNvPr id="4" name="椭圆 3"/>
          <p:cNvSpPr/>
          <p:nvPr/>
        </p:nvSpPr>
        <p:spPr>
          <a:xfrm>
            <a:off x="894185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400"/>
          </a:p>
        </p:txBody>
      </p:sp>
      <p:sp>
        <p:nvSpPr>
          <p:cNvPr id="10" name="文本框 9"/>
          <p:cNvSpPr txBox="1"/>
          <p:nvPr/>
        </p:nvSpPr>
        <p:spPr>
          <a:xfrm>
            <a:off x="8611235" y="3648075"/>
            <a:ext cx="2908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0" i="0" dirty="0">
                <a:solidFill>
                  <a:srgbClr val="44444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965" y="1385570"/>
            <a:ext cx="10068560" cy="5308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3930" y="696595"/>
            <a:ext cx="6960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整体页面显示如下：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>
                <a:sym typeface="+mn-ea"/>
              </a:rPr>
              <a:t>界面简介</a:t>
            </a:r>
            <a:endParaRPr lang="zh-CN" altLang="en-US" sz="1400" b="1" dirty="0" smtClean="0"/>
          </a:p>
        </p:txBody>
      </p:sp>
      <p:sp>
        <p:nvSpPr>
          <p:cNvPr id="4" name="椭圆 3"/>
          <p:cNvSpPr/>
          <p:nvPr/>
        </p:nvSpPr>
        <p:spPr>
          <a:xfrm>
            <a:off x="894185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3648075"/>
            <a:ext cx="10048240" cy="8724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7845" y="4751980"/>
            <a:ext cx="109712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菜单栏：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集中了所有元件的通用属性设置，鼠标移到按钮上有对应提示。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11235" y="3648075"/>
            <a:ext cx="2908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0" i="0" dirty="0">
                <a:solidFill>
                  <a:srgbClr val="44444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zh-CN" altLang="en-US" sz="24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016885" y="4345305"/>
            <a:ext cx="192405" cy="406400"/>
          </a:xfrm>
          <a:prstGeom prst="straightConnector1">
            <a:avLst/>
          </a:prstGeom>
          <a:ln w="19050">
            <a:solidFill>
              <a:srgbClr val="E73A1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1002030"/>
            <a:ext cx="10936605" cy="38290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4075430" y="1236980"/>
            <a:ext cx="1589405" cy="643255"/>
          </a:xfrm>
          <a:prstGeom prst="straightConnector1">
            <a:avLst/>
          </a:prstGeom>
          <a:ln w="19050">
            <a:solidFill>
              <a:srgbClr val="E73A1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830445" y="1987550"/>
            <a:ext cx="5685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标题栏：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显示项目名称、软件名称等。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2475" y="5553710"/>
            <a:ext cx="6190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（选择模式、连接、点、组合、预览）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/>
              <a:t>界面简介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894185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8" name="文本框 7"/>
          <p:cNvSpPr txBox="1"/>
          <p:nvPr/>
        </p:nvSpPr>
        <p:spPr>
          <a:xfrm>
            <a:off x="410210" y="5045075"/>
            <a:ext cx="72383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/>
              <a:t>   </a:t>
            </a:r>
            <a:endParaRPr lang="en-US" altLang="zh-CN" sz="2400" dirty="0"/>
          </a:p>
          <a:p>
            <a:r>
              <a:rPr lang="en-US" altLang="zh-CN" sz="2400" dirty="0"/>
              <a:t>   </a:t>
            </a:r>
            <a:r>
              <a:rPr lang="zh-CN" altLang="en-US" sz="2400" dirty="0"/>
              <a:t>页面工作区：</a:t>
            </a:r>
            <a:r>
              <a:rPr lang="zh-CN" altLang="en-US" sz="2400" dirty="0">
                <a:solidFill>
                  <a:srgbClr val="44444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绘制产品原型的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操作区域</a:t>
            </a:r>
            <a:r>
              <a:rPr lang="zh-CN" altLang="en-US" sz="2400" dirty="0">
                <a:solidFill>
                  <a:srgbClr val="44444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，所有的用到的元件都拖到该区域。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内容占位符 4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694055"/>
            <a:ext cx="6203315" cy="415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/>
              <a:t>界面简介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894185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pic>
        <p:nvPicPr>
          <p:cNvPr id="5" name="内容占位符 4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984885"/>
            <a:ext cx="6697980" cy="4060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0210" y="5045075"/>
            <a:ext cx="72383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/>
              <a:t>   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+mn-ea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元件库：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软件自带的元件和加载的元件都在这里，可以执行创建、加载、删除元件的操作。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元件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的使用：鼠标单击选中后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拖入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到工作区域中。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0523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400" b="1" dirty="0"/>
              <a:t>界面简介</a:t>
            </a:r>
            <a:endParaRPr lang="zh-CN" altLang="en-US" sz="1400" b="1" dirty="0"/>
          </a:p>
        </p:txBody>
      </p:sp>
      <p:sp>
        <p:nvSpPr>
          <p:cNvPr id="3" name="椭圆 2"/>
          <p:cNvSpPr/>
          <p:nvPr/>
        </p:nvSpPr>
        <p:spPr>
          <a:xfrm>
            <a:off x="838305" y="157740"/>
            <a:ext cx="130917" cy="1133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grpSp>
        <p:nvGrpSpPr>
          <p:cNvPr id="13" name="组合 12"/>
          <p:cNvGrpSpPr/>
          <p:nvPr/>
        </p:nvGrpSpPr>
        <p:grpSpPr>
          <a:xfrm>
            <a:off x="910794" y="928946"/>
            <a:ext cx="2300757" cy="509896"/>
            <a:chOff x="888096" y="1000203"/>
            <a:chExt cx="4259825" cy="944066"/>
          </a:xfrm>
        </p:grpSpPr>
        <p:sp>
          <p:nvSpPr>
            <p:cNvPr id="5" name="矩形 4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1041701" y="1004322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中继器</a:t>
            </a:r>
            <a:endParaRPr lang="zh-CN" altLang="en-US" dirty="0" smtClean="0"/>
          </a:p>
        </p:txBody>
      </p:sp>
      <p:sp>
        <p:nvSpPr>
          <p:cNvPr id="18" name="矩形 17"/>
          <p:cNvSpPr/>
          <p:nvPr/>
        </p:nvSpPr>
        <p:spPr>
          <a:xfrm>
            <a:off x="959621" y="1481030"/>
            <a:ext cx="6550312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制作“高保真”的动态原型。保持我们设计的网页的视觉保真度与交互保真度。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10794" y="2213577"/>
            <a:ext cx="2300757" cy="509896"/>
            <a:chOff x="888096" y="1000203"/>
            <a:chExt cx="4259825" cy="944066"/>
          </a:xfrm>
        </p:grpSpPr>
        <p:sp>
          <p:nvSpPr>
            <p:cNvPr id="20" name="矩形 19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1041701" y="2288953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热区</a:t>
            </a:r>
            <a:endParaRPr lang="zh-CN" altLang="en-US" dirty="0" smtClean="0"/>
          </a:p>
        </p:txBody>
      </p:sp>
      <p:sp>
        <p:nvSpPr>
          <p:cNvPr id="26" name="矩形 25"/>
          <p:cNvSpPr/>
          <p:nvPr/>
        </p:nvSpPr>
        <p:spPr>
          <a:xfrm>
            <a:off x="959621" y="2765661"/>
            <a:ext cx="6550312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批量要添加链接的地方，可以用图像热区盖住，只添加一次。也可以给图像的局部添加交互动作。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10794" y="3492642"/>
            <a:ext cx="2300757" cy="509896"/>
            <a:chOff x="888096" y="1000203"/>
            <a:chExt cx="4259825" cy="944066"/>
          </a:xfrm>
        </p:grpSpPr>
        <p:sp>
          <p:nvSpPr>
            <p:cNvPr id="28" name="矩形 27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41701" y="3568018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动态</a:t>
            </a:r>
            <a:r>
              <a:rPr lang="zh-CN" altLang="en-US" dirty="0" smtClean="0"/>
              <a:t>面板</a:t>
            </a:r>
            <a:endParaRPr lang="zh-CN" altLang="en-US" dirty="0" smtClean="0"/>
          </a:p>
        </p:txBody>
      </p:sp>
      <p:sp>
        <p:nvSpPr>
          <p:cNvPr id="34" name="矩形 33"/>
          <p:cNvSpPr/>
          <p:nvPr/>
        </p:nvSpPr>
        <p:spPr>
          <a:xfrm>
            <a:off x="959485" y="4044950"/>
            <a:ext cx="7545070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主要用途就是实现一些动态的交互效果，比如隐藏与显示、滑动效果、拖动效果等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10794" y="4777273"/>
            <a:ext cx="2300757" cy="509896"/>
            <a:chOff x="888096" y="1000203"/>
            <a:chExt cx="4259825" cy="944066"/>
          </a:xfrm>
        </p:grpSpPr>
        <p:sp>
          <p:nvSpPr>
            <p:cNvPr id="36" name="矩形 35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041701" y="4852649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内联框架</a:t>
            </a:r>
            <a:endParaRPr lang="zh-CN" altLang="en-US" dirty="0" smtClean="0"/>
          </a:p>
        </p:txBody>
      </p:sp>
      <p:sp>
        <p:nvSpPr>
          <p:cNvPr id="42" name="矩形 41"/>
          <p:cNvSpPr/>
          <p:nvPr/>
        </p:nvSpPr>
        <p:spPr>
          <a:xfrm>
            <a:off x="959621" y="5329357"/>
            <a:ext cx="6550312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可以链接当前页面中的原型，也可以链接其他网页，相当于在本网页中嵌入了一个新的网页。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52670" y="367030"/>
            <a:ext cx="115570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元件介绍</a:t>
            </a:r>
            <a:endParaRPr lang="zh-CN" altLang="en-US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628,&quot;width&quot;:9991}"/>
</p:tagLst>
</file>

<file path=ppt/tags/tag2.xml><?xml version="1.0" encoding="utf-8"?>
<p:tagLst xmlns:p="http://schemas.openxmlformats.org/presentationml/2006/main">
  <p:tag name="KSO_WM_UNIT_PLACING_PICTURE_USER_VIEWPORT" val="{&quot;height&quot;:6180,&quot;width&quot;:6864}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2763</Words>
  <Application>WPS 演示</Application>
  <PresentationFormat>自定义</PresentationFormat>
  <Paragraphs>358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Arial</vt:lpstr>
      <vt:lpstr>宋体</vt:lpstr>
      <vt:lpstr>Wingdings</vt:lpstr>
      <vt:lpstr>Segoe UI Light</vt:lpstr>
      <vt:lpstr>Tekton Pro Cond</vt:lpstr>
      <vt:lpstr>Times New Roman</vt:lpstr>
      <vt:lpstr>微软雅黑</vt:lpstr>
      <vt:lpstr>Segoe UI</vt:lpstr>
      <vt:lpstr>Arial Unicode MS</vt:lpstr>
      <vt:lpstr>Calibri</vt:lpstr>
      <vt:lpstr>Tekton Pro Ext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虚拟点线</dc:title>
  <dc:creator>第一PPT</dc:creator>
  <cp:keywords>www.1ppt.com</cp:keywords>
  <dc:description>www.1ppt.com</dc:description>
  <cp:lastModifiedBy>WPS_1569926004</cp:lastModifiedBy>
  <cp:revision>81</cp:revision>
  <dcterms:created xsi:type="dcterms:W3CDTF">2015-08-18T02:51:00Z</dcterms:created>
  <dcterms:modified xsi:type="dcterms:W3CDTF">2021-09-16T12:51:49Z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FFF8719A2FEF438EA60E448CA0D175B0</vt:lpwstr>
  </property>
</Properties>
</file>